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50000" saltData="YuxDNgdoeN0PpxcaMm1VoQ" hashData="cYqFOwE+jbRuGkhRD+gk1AwAcww" cryptProvider="" algIdExt="0" algIdExtSource="" cryptProviderTypeExt="0" cryptProviderTypeExtSource="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C4BCFB-DEB7-487B-962C-7575BAB1E45A}" type="datetimeFigureOut">
              <a:rPr lang="fr-FR" smtClean="0"/>
              <a:pPr/>
              <a:t>20/06/2020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EC0B9A-BDC1-4B8C-BE6B-C2B6B83769F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6638D-30EC-4149-8F2B-5B780F78336A}" type="datetime1">
              <a:rPr lang="fr-FR" smtClean="0"/>
              <a:pPr/>
              <a:t>20/06/2020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MR FETHY LETAIEF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5037A-4234-4D30-A79E-9F47BC1FF06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19D9C-9856-4C89-B328-CD8541CD18AB}" type="datetime1">
              <a:rPr lang="fr-FR" smtClean="0"/>
              <a:pPr/>
              <a:t>20/06/2020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MR FETHY LETAIEF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5037A-4234-4D30-A79E-9F47BC1FF06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584AA-3B43-4D1D-9B9E-D0F68F1AC19E}" type="datetime1">
              <a:rPr lang="fr-FR" smtClean="0"/>
              <a:pPr/>
              <a:t>20/06/2020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MR FETHY LETAIEF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5037A-4234-4D30-A79E-9F47BC1FF06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6B656-0FAF-439C-9543-50E8DB7EC028}" type="datetime1">
              <a:rPr lang="fr-FR" smtClean="0"/>
              <a:pPr/>
              <a:t>20/06/2020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MR FETHY LETAIEF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5037A-4234-4D30-A79E-9F47BC1FF06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C314-BFE5-475D-AD27-0630894227BA}" type="datetime1">
              <a:rPr lang="fr-FR" smtClean="0"/>
              <a:pPr/>
              <a:t>20/06/2020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MR FETHY LETAIEF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5037A-4234-4D30-A79E-9F47BC1FF06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E2EF8-D239-4FEB-A577-15AB5D4468AC}" type="datetime1">
              <a:rPr lang="fr-FR" smtClean="0"/>
              <a:pPr/>
              <a:t>20/06/2020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MR FETHY LETAIEF 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5037A-4234-4D30-A79E-9F47BC1FF06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338AA-31C3-4025-B295-5353C5348CB9}" type="datetime1">
              <a:rPr lang="fr-FR" smtClean="0"/>
              <a:pPr/>
              <a:t>20/06/2020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MR FETHY LETAIEF 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5037A-4234-4D30-A79E-9F47BC1FF06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E20B-0FB2-4995-A8B5-376C6001ADC0}" type="datetime1">
              <a:rPr lang="fr-FR" smtClean="0"/>
              <a:pPr/>
              <a:t>20/06/2020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MR FETHY LETAIEF 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5037A-4234-4D30-A79E-9F47BC1FF06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33ACD-0A9D-4748-885C-9C60C1342676}" type="datetime1">
              <a:rPr lang="fr-FR" smtClean="0"/>
              <a:pPr/>
              <a:t>20/06/2020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MR FETHY LETAIEF 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5037A-4234-4D30-A79E-9F47BC1FF06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57134-4BB7-426E-8C3B-458B22AA0F0B}" type="datetime1">
              <a:rPr lang="fr-FR" smtClean="0"/>
              <a:pPr/>
              <a:t>20/06/2020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MR FETHY LETAIEF 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5037A-4234-4D30-A79E-9F47BC1FF06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4CE7A-F37C-4CDC-8CA1-7D0075348EC4}" type="datetime1">
              <a:rPr lang="fr-FR" smtClean="0"/>
              <a:pPr/>
              <a:t>20/06/2020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MR FETHY LETAIEF 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5037A-4234-4D30-A79E-9F47BC1FF06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5EA77D-EAF6-4C80-B14E-7F8BDDDD95E6}" type="datetime1">
              <a:rPr lang="fr-FR" smtClean="0"/>
              <a:pPr/>
              <a:t>20/06/2020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MR FETHY LETAIEF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5037A-4234-4D30-A79E-9F47BC1FF06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Mr </a:t>
            </a:r>
            <a:r>
              <a:rPr lang="fr-FR" dirty="0" err="1" smtClean="0"/>
              <a:t>Fethy</a:t>
            </a:r>
            <a:r>
              <a:rPr lang="fr-FR" dirty="0" smtClean="0"/>
              <a:t> </a:t>
            </a:r>
            <a:r>
              <a:rPr lang="fr-FR" dirty="0" err="1" smtClean="0"/>
              <a:t>Letaief</a:t>
            </a:r>
            <a:r>
              <a:rPr lang="fr-FR" dirty="0" smtClean="0"/>
              <a:t> </a:t>
            </a:r>
            <a:r>
              <a:rPr lang="fr-FR" dirty="0" smtClean="0"/>
              <a:t>M1interctive</a:t>
            </a:r>
            <a:r>
              <a:rPr lang="fr-FR" dirty="0" smtClean="0"/>
              <a:t> </a:t>
            </a:r>
            <a:r>
              <a:rPr lang="fr-FR" dirty="0" err="1" smtClean="0"/>
              <a:t>revision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MR FETHY LETAIEF </a:t>
            </a:r>
            <a:endParaRPr lang="fr-FR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7" name="Espace réservé du contenu 6" descr="téléchargemen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1357298"/>
            <a:ext cx="8286808" cy="457203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Home </a:t>
            </a:r>
            <a:r>
              <a:rPr lang="fr-FR" dirty="0" err="1" smtClean="0"/>
              <a:t>safesty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fr-FR" dirty="0"/>
              <a:t>parents </a:t>
            </a:r>
            <a:r>
              <a:rPr lang="fr-FR" dirty="0" err="1"/>
              <a:t>should</a:t>
            </a:r>
            <a:r>
              <a:rPr lang="fr-FR" dirty="0"/>
              <a:t> </a:t>
            </a:r>
            <a:r>
              <a:rPr lang="fr-FR" dirty="0" err="1"/>
              <a:t>never</a:t>
            </a:r>
            <a:r>
              <a:rPr lang="fr-FR" dirty="0"/>
              <a:t> let </a:t>
            </a:r>
            <a:r>
              <a:rPr lang="fr-FR" dirty="0" err="1"/>
              <a:t>their</a:t>
            </a:r>
            <a:r>
              <a:rPr lang="fr-FR" dirty="0"/>
              <a:t> kids </a:t>
            </a:r>
            <a:r>
              <a:rPr lang="fr-FR" dirty="0" err="1"/>
              <a:t>unattended</a:t>
            </a:r>
            <a:r>
              <a:rPr lang="fr-FR" dirty="0"/>
              <a:t> </a:t>
            </a:r>
            <a:r>
              <a:rPr lang="fr-FR" dirty="0" err="1"/>
              <a:t>at</a:t>
            </a:r>
            <a:r>
              <a:rPr lang="fr-FR" dirty="0"/>
              <a:t> home ( not </a:t>
            </a:r>
            <a:r>
              <a:rPr lang="fr-FR" dirty="0" err="1"/>
              <a:t>under</a:t>
            </a:r>
            <a:r>
              <a:rPr lang="fr-FR" dirty="0"/>
              <a:t> control)</a:t>
            </a:r>
          </a:p>
          <a:p>
            <a:pPr lvl="0"/>
            <a:r>
              <a:rPr lang="fr-FR" dirty="0"/>
              <a:t>parents </a:t>
            </a:r>
            <a:r>
              <a:rPr lang="fr-FR" dirty="0" err="1"/>
              <a:t>need</a:t>
            </a:r>
            <a:r>
              <a:rPr lang="fr-FR" dirty="0"/>
              <a:t> to supervise </a:t>
            </a:r>
            <a:r>
              <a:rPr lang="fr-FR" dirty="0" err="1"/>
              <a:t>their</a:t>
            </a:r>
            <a:r>
              <a:rPr lang="fr-FR" dirty="0"/>
              <a:t> kids in </a:t>
            </a:r>
            <a:r>
              <a:rPr lang="fr-FR" dirty="0" err="1"/>
              <a:t>dangerous</a:t>
            </a:r>
            <a:r>
              <a:rPr lang="fr-FR" dirty="0"/>
              <a:t> (</a:t>
            </a:r>
            <a:r>
              <a:rPr lang="fr-FR" dirty="0" err="1"/>
              <a:t>hazrdous</a:t>
            </a:r>
            <a:r>
              <a:rPr lang="fr-FR" dirty="0"/>
              <a:t>) parts of the house </a:t>
            </a:r>
            <a:r>
              <a:rPr lang="fr-FR" dirty="0" err="1"/>
              <a:t>namely</a:t>
            </a:r>
            <a:r>
              <a:rPr lang="fr-FR" dirty="0"/>
              <a:t> the </a:t>
            </a:r>
            <a:r>
              <a:rPr lang="fr-FR" dirty="0" err="1"/>
              <a:t>kitchen</a:t>
            </a:r>
            <a:r>
              <a:rPr lang="fr-FR" dirty="0"/>
              <a:t> and the </a:t>
            </a:r>
            <a:r>
              <a:rPr lang="fr-FR" dirty="0" err="1"/>
              <a:t>bathroom</a:t>
            </a:r>
            <a:endParaRPr lang="fr-FR" dirty="0"/>
          </a:p>
          <a:p>
            <a:pPr lvl="0"/>
            <a:r>
              <a:rPr lang="fr-FR" dirty="0" err="1"/>
              <a:t>prevention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better</a:t>
            </a:r>
            <a:r>
              <a:rPr lang="fr-FR" dirty="0"/>
              <a:t> </a:t>
            </a:r>
            <a:r>
              <a:rPr lang="fr-FR" dirty="0" err="1"/>
              <a:t>than</a:t>
            </a:r>
            <a:r>
              <a:rPr lang="fr-FR" dirty="0"/>
              <a:t> cure </a:t>
            </a:r>
            <a:r>
              <a:rPr lang="fr-FR" dirty="0" err="1"/>
              <a:t>that’s</a:t>
            </a:r>
            <a:r>
              <a:rPr lang="fr-FR" dirty="0"/>
              <a:t> </a:t>
            </a:r>
            <a:r>
              <a:rPr lang="fr-FR" dirty="0" err="1"/>
              <a:t>why</a:t>
            </a:r>
            <a:r>
              <a:rPr lang="fr-FR" dirty="0"/>
              <a:t> parents </a:t>
            </a:r>
            <a:r>
              <a:rPr lang="fr-FR" dirty="0" err="1"/>
              <a:t>should</a:t>
            </a:r>
            <a:r>
              <a:rPr lang="fr-FR" dirty="0"/>
              <a:t> talk to </a:t>
            </a:r>
            <a:r>
              <a:rPr lang="fr-FR" dirty="0" err="1"/>
              <a:t>their</a:t>
            </a:r>
            <a:r>
              <a:rPr lang="fr-FR" dirty="0"/>
              <a:t> kids about the </a:t>
            </a:r>
            <a:r>
              <a:rPr lang="fr-FR" dirty="0" err="1"/>
              <a:t>risks</a:t>
            </a:r>
            <a:r>
              <a:rPr lang="fr-FR" dirty="0"/>
              <a:t> </a:t>
            </a:r>
            <a:r>
              <a:rPr lang="fr-FR" dirty="0" err="1"/>
              <a:t>at</a:t>
            </a:r>
            <a:r>
              <a:rPr lang="fr-FR" dirty="0"/>
              <a:t> home </a:t>
            </a:r>
            <a:r>
              <a:rPr lang="fr-FR" dirty="0" err="1"/>
              <a:t>regularly</a:t>
            </a:r>
            <a:r>
              <a:rPr lang="fr-FR" dirty="0"/>
              <a:t> </a:t>
            </a:r>
          </a:p>
          <a:p>
            <a:pPr lvl="0"/>
            <a:r>
              <a:rPr lang="fr-FR" dirty="0"/>
              <a:t>parents must </a:t>
            </a:r>
            <a:r>
              <a:rPr lang="fr-FR" dirty="0" err="1"/>
              <a:t>keep</a:t>
            </a:r>
            <a:r>
              <a:rPr lang="fr-FR" dirty="0"/>
              <a:t> </a:t>
            </a:r>
            <a:r>
              <a:rPr lang="fr-FR" dirty="0" err="1"/>
              <a:t>medicines</a:t>
            </a:r>
            <a:r>
              <a:rPr lang="fr-FR" dirty="0"/>
              <a:t> , </a:t>
            </a:r>
            <a:r>
              <a:rPr lang="fr-FR" dirty="0" err="1"/>
              <a:t>detergents</a:t>
            </a:r>
            <a:r>
              <a:rPr lang="fr-FR" dirty="0"/>
              <a:t> , </a:t>
            </a:r>
            <a:r>
              <a:rPr lang="fr-FR" dirty="0" err="1"/>
              <a:t>cleaners</a:t>
            </a:r>
            <a:r>
              <a:rPr lang="fr-FR" dirty="0"/>
              <a:t> and </a:t>
            </a:r>
            <a:r>
              <a:rPr lang="fr-FR" dirty="0" err="1"/>
              <a:t>every</a:t>
            </a:r>
            <a:r>
              <a:rPr lang="fr-FR" dirty="0"/>
              <a:t> </a:t>
            </a:r>
            <a:r>
              <a:rPr lang="fr-FR" dirty="0" err="1"/>
              <a:t>risky</a:t>
            </a:r>
            <a:r>
              <a:rPr lang="fr-FR" dirty="0"/>
              <a:t> </a:t>
            </a:r>
            <a:r>
              <a:rPr lang="fr-FR" dirty="0" err="1"/>
              <a:t>thing</a:t>
            </a:r>
            <a:r>
              <a:rPr lang="fr-FR" dirty="0"/>
              <a:t> out of the </a:t>
            </a:r>
            <a:r>
              <a:rPr lang="fr-FR" dirty="0" err="1"/>
              <a:t>reach</a:t>
            </a:r>
            <a:r>
              <a:rPr lang="fr-FR" dirty="0"/>
              <a:t> of kids</a:t>
            </a:r>
          </a:p>
          <a:p>
            <a:r>
              <a:rPr lang="fr-FR" dirty="0" err="1"/>
              <a:t>never</a:t>
            </a:r>
            <a:r>
              <a:rPr lang="fr-FR" dirty="0"/>
              <a:t> let kids </a:t>
            </a:r>
            <a:r>
              <a:rPr lang="fr-FR" dirty="0" err="1"/>
              <a:t>alone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pets and </a:t>
            </a:r>
            <a:r>
              <a:rPr lang="fr-FR" dirty="0" err="1"/>
              <a:t>those</a:t>
            </a:r>
            <a:r>
              <a:rPr lang="fr-FR" dirty="0"/>
              <a:t> pets </a:t>
            </a:r>
            <a:r>
              <a:rPr lang="fr-FR" dirty="0" err="1"/>
              <a:t>should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well</a:t>
            </a:r>
            <a:r>
              <a:rPr lang="fr-FR" dirty="0"/>
              <a:t> -</a:t>
            </a:r>
            <a:r>
              <a:rPr lang="fr-FR" dirty="0" err="1"/>
              <a:t>cared</a:t>
            </a:r>
            <a:r>
              <a:rPr lang="fr-FR" dirty="0"/>
              <a:t> for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MR FETHY LETAIEF </a:t>
            </a:r>
            <a:endParaRPr lang="fr-FR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Suggested</a:t>
            </a:r>
            <a:r>
              <a:rPr lang="fr-FR" dirty="0" smtClean="0"/>
              <a:t> </a:t>
            </a:r>
            <a:r>
              <a:rPr lang="fr-FR" dirty="0" err="1" smtClean="0"/>
              <a:t>topic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/>
              <a:t>Write</a:t>
            </a:r>
            <a:r>
              <a:rPr lang="fr-FR" dirty="0"/>
              <a:t> a 12-line post in </a:t>
            </a:r>
            <a:r>
              <a:rPr lang="fr-FR" dirty="0" err="1"/>
              <a:t>which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 talk about </a:t>
            </a:r>
            <a:r>
              <a:rPr lang="fr-FR" dirty="0" err="1"/>
              <a:t>ways</a:t>
            </a:r>
            <a:r>
              <a:rPr lang="fr-FR" dirty="0"/>
              <a:t> to have </a:t>
            </a:r>
            <a:r>
              <a:rPr lang="fr-FR" dirty="0" err="1"/>
              <a:t>stronger</a:t>
            </a:r>
            <a:r>
              <a:rPr lang="fr-FR" dirty="0"/>
              <a:t> </a:t>
            </a:r>
            <a:r>
              <a:rPr lang="fr-FR" dirty="0" err="1"/>
              <a:t>family</a:t>
            </a:r>
            <a:r>
              <a:rPr lang="fr-FR" dirty="0"/>
              <a:t> </a:t>
            </a:r>
            <a:r>
              <a:rPr lang="fr-FR" dirty="0" err="1"/>
              <a:t>relationships</a:t>
            </a:r>
            <a:r>
              <a:rPr lang="fr-FR" dirty="0"/>
              <a:t> and more </a:t>
            </a:r>
            <a:r>
              <a:rPr lang="fr-FR" dirty="0" err="1"/>
              <a:t>united</a:t>
            </a:r>
            <a:r>
              <a:rPr lang="fr-FR" dirty="0"/>
              <a:t> </a:t>
            </a:r>
            <a:r>
              <a:rPr lang="fr-FR" dirty="0" err="1"/>
              <a:t>families</a:t>
            </a:r>
            <a:r>
              <a:rPr lang="fr-FR" dirty="0"/>
              <a:t> </a:t>
            </a:r>
          </a:p>
          <a:p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MR FETHY LETAIEF </a:t>
            </a:r>
            <a:endParaRPr lang="fr-FR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428604"/>
            <a:ext cx="9144000" cy="857256"/>
          </a:xfrm>
        </p:spPr>
        <p:txBody>
          <a:bodyPr>
            <a:noAutofit/>
          </a:bodyPr>
          <a:lstStyle/>
          <a:p>
            <a:r>
              <a:rPr lang="fr-FR" sz="2000" dirty="0"/>
              <a:t/>
            </a:r>
            <a:br>
              <a:rPr lang="fr-FR" sz="2000" dirty="0"/>
            </a:br>
            <a:r>
              <a:rPr lang="fr-FR" sz="2000" dirty="0">
                <a:solidFill>
                  <a:srgbClr val="0070C0"/>
                </a:solidFill>
              </a:rPr>
              <a:t> </a:t>
            </a:r>
            <a:br>
              <a:rPr lang="fr-FR" sz="2000" dirty="0">
                <a:solidFill>
                  <a:srgbClr val="0070C0"/>
                </a:solidFill>
              </a:rPr>
            </a:br>
            <a:r>
              <a:rPr lang="en-US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Complete </a:t>
            </a:r>
            <a:r>
              <a:rPr lang="en-US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table with the right </a:t>
            </a:r>
            <a:r>
              <a:rPr lang="en-US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preposition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 </a:t>
            </a:r>
            <a:r>
              <a:rPr lang="en-US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to </a:t>
            </a:r>
            <a:r>
              <a:rPr lang="en-US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– in – up – about – of – on </a:t>
            </a:r>
            <a:r>
              <a:rPr lang="en-US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– out </a:t>
            </a:r>
            <a:r>
              <a:rPr lang="en-US" sz="2000" b="1" dirty="0"/>
              <a:t/>
            </a:r>
            <a:br>
              <a:rPr lang="en-US" sz="2000" b="1" dirty="0"/>
            </a:br>
            <a:endParaRPr lang="fr-FR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9550" y="1285860"/>
            <a:ext cx="8934450" cy="3362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ZoneTexte 4"/>
          <p:cNvSpPr txBox="1"/>
          <p:nvPr/>
        </p:nvSpPr>
        <p:spPr>
          <a:xfrm>
            <a:off x="7858148" y="1428736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bout </a:t>
            </a:r>
            <a:endParaRPr lang="fr-F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858148" y="1714488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endParaRPr lang="fr-F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7929586" y="2416726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endParaRPr lang="fr-F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7929586" y="2786058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</a:t>
            </a:r>
            <a:endParaRPr lang="fr-F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929586" y="3500438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</a:t>
            </a:r>
            <a:endParaRPr lang="fr-F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7929586" y="3845486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</a:t>
            </a:r>
            <a:endParaRPr lang="fr-F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7929586" y="4214818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</a:t>
            </a:r>
            <a:endParaRPr lang="fr-F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714348" y="4714884"/>
            <a:ext cx="7858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Complete the </a:t>
            </a:r>
            <a:r>
              <a:rPr lang="fr-FR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following</a:t>
            </a: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sentences </a:t>
            </a:r>
            <a:r>
              <a:rPr lang="fr-FR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</a:t>
            </a: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fr-FR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words</a:t>
            </a: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</a:t>
            </a: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the </a:t>
            </a:r>
            <a:r>
              <a:rPr lang="fr-FR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above</a:t>
            </a: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box </a:t>
            </a:r>
            <a:endParaRPr lang="fr-FR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66748" y="5131370"/>
            <a:ext cx="7858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428596" y="5131370"/>
            <a:ext cx="7858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500034" y="5059932"/>
            <a:ext cx="7858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</a:t>
            </a: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parents </a:t>
            </a:r>
            <a:r>
              <a:rPr lang="fr-FR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don’t</a:t>
            </a: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……………………… </a:t>
            </a:r>
            <a:r>
              <a:rPr lang="fr-FR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</a:t>
            </a: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overspending</a:t>
            </a: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fr-FR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 </a:t>
            </a:r>
            <a:r>
              <a:rPr lang="fr-FR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should</a:t>
            </a: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……………………….. </a:t>
            </a:r>
            <a:r>
              <a:rPr lang="fr-FR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fr-FR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hat</a:t>
            </a: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money </a:t>
            </a:r>
            <a:r>
              <a:rPr lang="fr-FR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</a:t>
            </a: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hard-</a:t>
            </a:r>
            <a:r>
              <a:rPr lang="fr-FR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earned</a:t>
            </a: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</a:t>
            </a:r>
            <a:endParaRPr lang="fr-FR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2428860" y="5000636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fr-FR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pprove</a:t>
            </a:r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</a:t>
            </a:r>
            <a:endParaRPr lang="fr-F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6500826" y="5000636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</a:t>
            </a:r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igure out  </a:t>
            </a:r>
            <a:endParaRPr lang="fr-F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500034" y="5711627"/>
            <a:ext cx="78581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fr-FR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growing</a:t>
            </a: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number</a:t>
            </a: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</a:t>
            </a:r>
            <a:r>
              <a:rPr lang="fr-FR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teeangers</a:t>
            </a: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……………………….. and </a:t>
            </a:r>
            <a:r>
              <a:rPr lang="fr-FR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leave</a:t>
            </a: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their</a:t>
            </a: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families</a:t>
            </a: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which</a:t>
            </a: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may</a:t>
            </a: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…………………………  </a:t>
            </a:r>
            <a:r>
              <a:rPr lang="fr-FR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getting</a:t>
            </a: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themselves</a:t>
            </a: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………………………….. </a:t>
            </a:r>
            <a:r>
              <a:rPr lang="fr-FR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namely</a:t>
            </a: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becoming</a:t>
            </a: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…………………………… </a:t>
            </a:r>
            <a:r>
              <a:rPr lang="fr-FR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drugs</a:t>
            </a:r>
            <a:r>
              <a:rPr lang="fr-F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</a:t>
            </a:r>
            <a:endParaRPr lang="fr-FR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3672889" y="5702874"/>
            <a:ext cx="1756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fr-FR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neak</a:t>
            </a:r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out</a:t>
            </a:r>
            <a:endParaRPr lang="fr-F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1214414" y="5988626"/>
            <a:ext cx="1756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fr-FR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esult</a:t>
            </a:r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</a:t>
            </a:r>
            <a:endParaRPr lang="fr-F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4815897" y="5988626"/>
            <a:ext cx="1756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trouble</a:t>
            </a:r>
            <a:endParaRPr lang="fr-F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857224" y="6215082"/>
            <a:ext cx="1756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fr-FR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ddicted</a:t>
            </a:r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</a:t>
            </a:r>
            <a:endParaRPr lang="fr-F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2357422" y="142852"/>
            <a:ext cx="4357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Prepositional</a:t>
            </a:r>
            <a:r>
              <a:rPr lang="fr-F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verbs</a:t>
            </a:r>
            <a:r>
              <a:rPr lang="fr-F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Espace réservé du pied de page 24"/>
          <p:cNvSpPr>
            <a:spLocks noGrp="1"/>
          </p:cNvSpPr>
          <p:nvPr>
            <p:ph type="ftr" sz="quarter" idx="11"/>
          </p:nvPr>
        </p:nvSpPr>
        <p:spPr>
          <a:xfrm>
            <a:off x="6105556" y="214290"/>
            <a:ext cx="2895600" cy="365125"/>
          </a:xfrm>
        </p:spPr>
        <p:txBody>
          <a:bodyPr/>
          <a:lstStyle/>
          <a:p>
            <a:r>
              <a:rPr lang="fr-F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MR FETHY LETAIEF </a:t>
            </a:r>
            <a:endParaRPr lang="fr-F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3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71462"/>
            <a:ext cx="8229600" cy="582594"/>
          </a:xfrm>
        </p:spPr>
        <p:txBody>
          <a:bodyPr>
            <a:noAutofit/>
          </a:bodyPr>
          <a:lstStyle/>
          <a:p>
            <a:r>
              <a:rPr lang="fr-FR" sz="3600" dirty="0" smtClean="0"/>
              <a:t>Module 1 Lexis  </a:t>
            </a:r>
            <a:endParaRPr lang="fr-FR" sz="3600" dirty="0"/>
          </a:p>
        </p:txBody>
      </p:sp>
      <p:sp>
        <p:nvSpPr>
          <p:cNvPr id="6" name="ZoneTexte 5"/>
          <p:cNvSpPr txBox="1"/>
          <p:nvPr/>
        </p:nvSpPr>
        <p:spPr>
          <a:xfrm>
            <a:off x="4929190" y="2285992"/>
            <a:ext cx="3571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8" name="Espace réservé du contenu 17"/>
          <p:cNvGraphicFramePr>
            <a:graphicFrameLocks noGrp="1"/>
          </p:cNvGraphicFramePr>
          <p:nvPr>
            <p:ph idx="1"/>
          </p:nvPr>
        </p:nvGraphicFramePr>
        <p:xfrm>
          <a:off x="457200" y="811536"/>
          <a:ext cx="7758138" cy="37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79069"/>
                <a:gridCol w="3879069"/>
              </a:tblGrid>
              <a:tr h="343201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A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B</a:t>
                      </a:r>
                      <a:endParaRPr lang="fr-FR" dirty="0"/>
                    </a:p>
                  </a:txBody>
                  <a:tcPr/>
                </a:tc>
              </a:tr>
              <a:tr h="2917205">
                <a:tc>
                  <a:txBody>
                    <a:bodyPr/>
                    <a:lstStyle/>
                    <a:p>
                      <a:r>
                        <a:rPr lang="fr-FR" dirty="0" smtClean="0"/>
                        <a:t>Set</a:t>
                      </a:r>
                      <a:r>
                        <a:rPr lang="fr-FR" baseline="0" dirty="0" smtClean="0"/>
                        <a:t> down / break / respect </a:t>
                      </a:r>
                    </a:p>
                    <a:p>
                      <a:r>
                        <a:rPr lang="fr-FR" baseline="0" dirty="0" err="1" smtClean="0"/>
                        <a:t>Reduce</a:t>
                      </a:r>
                      <a:r>
                        <a:rPr lang="fr-FR" baseline="0" dirty="0" smtClean="0"/>
                        <a:t> / </a:t>
                      </a:r>
                      <a:r>
                        <a:rPr lang="fr-FR" baseline="0" dirty="0" err="1" smtClean="0"/>
                        <a:t>increase</a:t>
                      </a:r>
                      <a:r>
                        <a:rPr lang="fr-FR" baseline="0" dirty="0" smtClean="0"/>
                        <a:t> </a:t>
                      </a:r>
                    </a:p>
                    <a:p>
                      <a:r>
                        <a:rPr lang="fr-FR" baseline="0" dirty="0" err="1" smtClean="0"/>
                        <a:t>Packed</a:t>
                      </a:r>
                      <a:r>
                        <a:rPr lang="fr-FR" baseline="0" dirty="0" smtClean="0"/>
                        <a:t> </a:t>
                      </a:r>
                    </a:p>
                    <a:p>
                      <a:r>
                        <a:rPr lang="fr-FR" baseline="0" dirty="0" err="1" smtClean="0"/>
                        <a:t>Get</a:t>
                      </a:r>
                      <a:r>
                        <a:rPr lang="fr-FR" baseline="0" dirty="0" smtClean="0"/>
                        <a:t> / </a:t>
                      </a:r>
                      <a:r>
                        <a:rPr lang="fr-FR" baseline="0" dirty="0" err="1" smtClean="0"/>
                        <a:t>obtain</a:t>
                      </a:r>
                      <a:r>
                        <a:rPr lang="fr-FR" baseline="0" dirty="0" smtClean="0"/>
                        <a:t> </a:t>
                      </a:r>
                    </a:p>
                    <a:p>
                      <a:r>
                        <a:rPr lang="fr-FR" baseline="0" dirty="0" err="1" smtClean="0"/>
                        <a:t>Purchase</a:t>
                      </a:r>
                      <a:r>
                        <a:rPr lang="fr-FR" baseline="0" dirty="0" smtClean="0"/>
                        <a:t> / </a:t>
                      </a:r>
                      <a:r>
                        <a:rPr lang="fr-FR" baseline="0" dirty="0" err="1" smtClean="0"/>
                        <a:t>buy</a:t>
                      </a:r>
                      <a:endParaRPr lang="fr-FR" baseline="0" dirty="0" smtClean="0"/>
                    </a:p>
                    <a:p>
                      <a:r>
                        <a:rPr lang="fr-FR" baseline="0" dirty="0" smtClean="0"/>
                        <a:t>Extra </a:t>
                      </a:r>
                    </a:p>
                    <a:p>
                      <a:r>
                        <a:rPr lang="fr-FR" baseline="0" dirty="0" err="1" smtClean="0"/>
                        <a:t>Nuclear</a:t>
                      </a:r>
                      <a:r>
                        <a:rPr lang="fr-FR" baseline="0" dirty="0" smtClean="0"/>
                        <a:t> / </a:t>
                      </a:r>
                      <a:r>
                        <a:rPr lang="fr-FR" baseline="0" dirty="0" err="1" smtClean="0"/>
                        <a:t>extended</a:t>
                      </a:r>
                      <a:r>
                        <a:rPr lang="fr-FR" baseline="0" dirty="0" smtClean="0"/>
                        <a:t> </a:t>
                      </a:r>
                    </a:p>
                    <a:p>
                      <a:r>
                        <a:rPr lang="fr-FR" baseline="0" dirty="0" smtClean="0"/>
                        <a:t>Rock / move </a:t>
                      </a:r>
                      <a:r>
                        <a:rPr lang="fr-FR" baseline="0" dirty="0" err="1" smtClean="0"/>
                        <a:t>gently</a:t>
                      </a:r>
                      <a:r>
                        <a:rPr lang="fr-FR" baseline="0" dirty="0" smtClean="0"/>
                        <a:t> and </a:t>
                      </a:r>
                      <a:r>
                        <a:rPr lang="fr-FR" baseline="0" dirty="0" err="1" smtClean="0"/>
                        <a:t>sofltly</a:t>
                      </a:r>
                      <a:endParaRPr lang="fr-FR" baseline="0" dirty="0" smtClean="0"/>
                    </a:p>
                    <a:p>
                      <a:r>
                        <a:rPr lang="fr-FR" baseline="0" dirty="0" err="1" smtClean="0"/>
                        <a:t>Obstinate</a:t>
                      </a:r>
                      <a:r>
                        <a:rPr lang="fr-FR" baseline="0" dirty="0" smtClean="0"/>
                        <a:t> / </a:t>
                      </a:r>
                      <a:r>
                        <a:rPr lang="fr-FR" baseline="0" dirty="0" err="1" smtClean="0"/>
                        <a:t>disobedient</a:t>
                      </a:r>
                      <a:r>
                        <a:rPr lang="fr-FR" baseline="0" dirty="0" smtClean="0"/>
                        <a:t>   </a:t>
                      </a:r>
                    </a:p>
                    <a:p>
                      <a:r>
                        <a:rPr lang="fr-FR" baseline="0" dirty="0" err="1" smtClean="0"/>
                        <a:t>Lenient</a:t>
                      </a:r>
                      <a:r>
                        <a:rPr lang="fr-FR" baseline="0" dirty="0" smtClean="0"/>
                        <a:t> = </a:t>
                      </a:r>
                      <a:r>
                        <a:rPr lang="fr-FR" baseline="0" dirty="0" err="1" smtClean="0"/>
                        <a:t>permessive</a:t>
                      </a:r>
                      <a:r>
                        <a:rPr lang="fr-FR" baseline="0" dirty="0" smtClean="0"/>
                        <a:t> ≠ conservative = </a:t>
                      </a:r>
                      <a:r>
                        <a:rPr lang="fr-FR" baseline="0" dirty="0" err="1" smtClean="0"/>
                        <a:t>severe</a:t>
                      </a:r>
                      <a:endParaRPr lang="fr-FR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sweets</a:t>
                      </a:r>
                      <a:r>
                        <a:rPr lang="fr-FR" dirty="0" smtClean="0"/>
                        <a:t> </a:t>
                      </a:r>
                      <a:r>
                        <a:rPr lang="fr-FR" dirty="0" err="1" smtClean="0"/>
                        <a:t>from</a:t>
                      </a:r>
                      <a:r>
                        <a:rPr lang="fr-FR" dirty="0" smtClean="0"/>
                        <a:t> the kiosk </a:t>
                      </a:r>
                    </a:p>
                    <a:p>
                      <a:r>
                        <a:rPr lang="fr-FR" dirty="0" err="1" smtClean="0"/>
                        <a:t>pocket</a:t>
                      </a:r>
                      <a:r>
                        <a:rPr lang="fr-FR" dirty="0" smtClean="0"/>
                        <a:t> money </a:t>
                      </a:r>
                    </a:p>
                    <a:p>
                      <a:r>
                        <a:rPr lang="fr-FR" dirty="0" smtClean="0"/>
                        <a:t>a good mark </a:t>
                      </a:r>
                    </a:p>
                    <a:p>
                      <a:r>
                        <a:rPr lang="fr-FR" dirty="0" err="1" smtClean="0"/>
                        <a:t>family</a:t>
                      </a:r>
                      <a:r>
                        <a:rPr lang="fr-FR" dirty="0" smtClean="0"/>
                        <a:t> </a:t>
                      </a:r>
                    </a:p>
                    <a:p>
                      <a:r>
                        <a:rPr lang="fr-FR" dirty="0" smtClean="0"/>
                        <a:t>teenagers</a:t>
                      </a:r>
                    </a:p>
                    <a:p>
                      <a:r>
                        <a:rPr lang="fr-FR" dirty="0" smtClean="0"/>
                        <a:t>a </a:t>
                      </a:r>
                      <a:r>
                        <a:rPr lang="fr-FR" dirty="0" err="1" smtClean="0"/>
                        <a:t>diploma</a:t>
                      </a:r>
                      <a:r>
                        <a:rPr lang="fr-FR" dirty="0" smtClean="0"/>
                        <a:t> </a:t>
                      </a:r>
                    </a:p>
                    <a:p>
                      <a:r>
                        <a:rPr lang="fr-FR" dirty="0" smtClean="0"/>
                        <a:t>the baby </a:t>
                      </a:r>
                    </a:p>
                    <a:p>
                      <a:r>
                        <a:rPr lang="fr-FR" dirty="0" smtClean="0"/>
                        <a:t>the </a:t>
                      </a:r>
                      <a:r>
                        <a:rPr lang="fr-FR" dirty="0" err="1" smtClean="0"/>
                        <a:t>rules</a:t>
                      </a:r>
                      <a:r>
                        <a:rPr lang="fr-FR" dirty="0" smtClean="0"/>
                        <a:t> </a:t>
                      </a:r>
                    </a:p>
                    <a:p>
                      <a:r>
                        <a:rPr lang="fr-FR" dirty="0" smtClean="0"/>
                        <a:t>lunch </a:t>
                      </a:r>
                    </a:p>
                    <a:p>
                      <a:r>
                        <a:rPr lang="fr-FR" dirty="0" smtClean="0"/>
                        <a:t>parents</a:t>
                      </a:r>
                    </a:p>
                    <a:p>
                      <a:r>
                        <a:rPr lang="fr-FR" dirty="0" err="1" smtClean="0"/>
                        <a:t>allowance</a:t>
                      </a:r>
                      <a:r>
                        <a:rPr lang="fr-FR" dirty="0" smtClean="0"/>
                        <a:t> </a:t>
                      </a:r>
                    </a:p>
                    <a:p>
                      <a:endParaRPr lang="fr-FR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0" name="ZoneTexte 19"/>
          <p:cNvSpPr txBox="1"/>
          <p:nvPr/>
        </p:nvSpPr>
        <p:spPr>
          <a:xfrm>
            <a:off x="500034" y="4500570"/>
            <a:ext cx="3786214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 down / break / </a:t>
            </a:r>
            <a:r>
              <a:rPr lang="fr-FR" sz="1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obey</a:t>
            </a:r>
            <a:r>
              <a:rPr lang="fr-F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the </a:t>
            </a:r>
            <a:r>
              <a:rPr lang="fr-FR" sz="1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rules</a:t>
            </a:r>
            <a:r>
              <a:rPr lang="fr-F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4429124" y="4500570"/>
            <a:ext cx="3786214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Reduce</a:t>
            </a:r>
            <a:r>
              <a:rPr lang="fr-F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allowance</a:t>
            </a:r>
            <a:r>
              <a:rPr lang="fr-F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/ </a:t>
            </a:r>
            <a:r>
              <a:rPr lang="fr-FR" sz="1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pocket</a:t>
            </a:r>
            <a:r>
              <a:rPr lang="fr-F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money  </a:t>
            </a:r>
            <a:endParaRPr lang="fr-FR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500034" y="4876396"/>
            <a:ext cx="3786214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Packed</a:t>
            </a:r>
            <a:r>
              <a:rPr lang="fr-F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lunch </a:t>
            </a:r>
            <a:endParaRPr lang="fr-FR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4429124" y="4876396"/>
            <a:ext cx="3786214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Get</a:t>
            </a:r>
            <a:r>
              <a:rPr lang="fr-F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allowance</a:t>
            </a:r>
            <a:r>
              <a:rPr lang="fr-F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/ a good mark / a </a:t>
            </a:r>
            <a:r>
              <a:rPr lang="fr-FR" sz="1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diploma</a:t>
            </a:r>
            <a:r>
              <a:rPr lang="fr-F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fr-FR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500034" y="5305024"/>
            <a:ext cx="3786214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Purchase</a:t>
            </a:r>
            <a:r>
              <a:rPr lang="fr-F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sweets</a:t>
            </a:r>
            <a:r>
              <a:rPr lang="fr-F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</a:t>
            </a:r>
            <a:r>
              <a:rPr lang="fr-F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the kiosk   </a:t>
            </a:r>
            <a:endParaRPr lang="fr-FR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4429124" y="5305024"/>
            <a:ext cx="3786214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Extra </a:t>
            </a:r>
            <a:r>
              <a:rPr lang="fr-FR" sz="1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pocket</a:t>
            </a:r>
            <a:r>
              <a:rPr lang="fr-F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money  </a:t>
            </a:r>
            <a:endParaRPr lang="fr-FR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500034" y="5733652"/>
            <a:ext cx="3786214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Nuclear</a:t>
            </a:r>
            <a:r>
              <a:rPr lang="fr-F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family</a:t>
            </a:r>
            <a:r>
              <a:rPr lang="fr-F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fr-FR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4429124" y="5733652"/>
            <a:ext cx="3786214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Rock the baby  </a:t>
            </a:r>
            <a:endParaRPr lang="fr-FR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785786" y="416462"/>
            <a:ext cx="7000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Match a </a:t>
            </a:r>
            <a:r>
              <a:rPr lang="fr-FR" b="1" dirty="0" err="1" smtClean="0">
                <a:solidFill>
                  <a:schemeClr val="accent1">
                    <a:lumMod val="75000"/>
                  </a:schemeClr>
                </a:solidFill>
              </a:rPr>
              <a:t>words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accent1">
                    <a:lumMod val="75000"/>
                  </a:schemeClr>
                </a:solidFill>
              </a:rPr>
              <a:t>from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 A to alternatives </a:t>
            </a:r>
            <a:r>
              <a:rPr lang="fr-FR" b="1" dirty="0" err="1" smtClean="0">
                <a:solidFill>
                  <a:schemeClr val="accent1">
                    <a:lumMod val="75000"/>
                  </a:schemeClr>
                </a:solidFill>
              </a:rPr>
              <a:t>from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 B </a:t>
            </a:r>
            <a:r>
              <a:rPr lang="fr-FR" b="1" dirty="0" err="1" smtClean="0">
                <a:solidFill>
                  <a:schemeClr val="accent1">
                    <a:lumMod val="75000"/>
                  </a:schemeClr>
                </a:solidFill>
              </a:rPr>
              <a:t>that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accent1">
                    <a:lumMod val="75000"/>
                  </a:schemeClr>
                </a:solidFill>
              </a:rPr>
              <a:t>complete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accent1">
                    <a:lumMod val="75000"/>
                  </a:schemeClr>
                </a:solidFill>
              </a:rPr>
              <a:t>them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fr-F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500034" y="6162280"/>
            <a:ext cx="3786214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Obstinate</a:t>
            </a:r>
            <a:r>
              <a:rPr lang="fr-F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teenagers  </a:t>
            </a:r>
            <a:endParaRPr lang="fr-FR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4429124" y="6162280"/>
            <a:ext cx="3786214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Permessive</a:t>
            </a:r>
            <a:r>
              <a:rPr lang="fr-F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parents</a:t>
            </a:r>
            <a:endParaRPr lang="fr-FR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Espace réservé du pied de page 15"/>
          <p:cNvSpPr>
            <a:spLocks noGrp="1"/>
          </p:cNvSpPr>
          <p:nvPr>
            <p:ph type="ftr" sz="quarter" idx="11"/>
          </p:nvPr>
        </p:nvSpPr>
        <p:spPr>
          <a:xfrm>
            <a:off x="6248432" y="285728"/>
            <a:ext cx="2895600" cy="365125"/>
          </a:xfrm>
        </p:spPr>
        <p:txBody>
          <a:bodyPr/>
          <a:lstStyle/>
          <a:p>
            <a:r>
              <a:rPr lang="fr-FR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MR FETHY LETAIEF </a:t>
            </a:r>
            <a:endParaRPr lang="fr-FR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8" grpId="0" animBg="1"/>
      <p:bldP spid="30" grpId="0"/>
      <p:bldP spid="31" grpId="0" animBg="1"/>
      <p:bldP spid="3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32" y="1285860"/>
            <a:ext cx="8543956" cy="4643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ZoneTexte 4"/>
          <p:cNvSpPr txBox="1"/>
          <p:nvPr/>
        </p:nvSpPr>
        <p:spPr>
          <a:xfrm>
            <a:off x="3071802" y="2000240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FF0000"/>
                </a:solidFill>
              </a:rPr>
              <a:t>Supportive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500166" y="2285992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FF0000"/>
                </a:solidFill>
              </a:rPr>
              <a:t>fight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071802" y="2571744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FF0000"/>
                </a:solidFill>
              </a:rPr>
              <a:t>divorced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571604" y="2857496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FF0000"/>
                </a:solidFill>
              </a:rPr>
              <a:t>excitement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071802" y="2857496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FF0000"/>
                </a:solidFill>
              </a:rPr>
              <a:t>Exciting</a:t>
            </a:r>
            <a:r>
              <a:rPr lang="fr-FR" b="1" dirty="0" smtClean="0">
                <a:solidFill>
                  <a:srgbClr val="FF0000"/>
                </a:solidFill>
              </a:rPr>
              <a:t>/</a:t>
            </a:r>
            <a:r>
              <a:rPr lang="fr-FR" b="1" dirty="0" err="1" smtClean="0">
                <a:solidFill>
                  <a:srgbClr val="FF0000"/>
                </a:solidFill>
              </a:rPr>
              <a:t>ed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2705088" y="3202544"/>
            <a:ext cx="1938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FF0000"/>
                </a:solidFill>
              </a:rPr>
              <a:t>Embarrassing</a:t>
            </a:r>
            <a:r>
              <a:rPr lang="fr-FR" b="1" dirty="0" smtClean="0">
                <a:solidFill>
                  <a:srgbClr val="FF0000"/>
                </a:solidFill>
              </a:rPr>
              <a:t>/</a:t>
            </a:r>
            <a:r>
              <a:rPr lang="fr-FR" b="1" dirty="0" err="1" smtClean="0">
                <a:solidFill>
                  <a:srgbClr val="FF0000"/>
                </a:solidFill>
              </a:rPr>
              <a:t>ed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500166" y="3488296"/>
            <a:ext cx="1581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FF0000"/>
                </a:solidFill>
              </a:rPr>
              <a:t>overspending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2919402" y="3488296"/>
            <a:ext cx="1581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FF0000"/>
                </a:solidFill>
              </a:rPr>
              <a:t>overspending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1428728" y="3714752"/>
            <a:ext cx="1581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Isolation 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2847964" y="3714752"/>
            <a:ext cx="1581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FF0000"/>
                </a:solidFill>
              </a:rPr>
              <a:t>Isolated</a:t>
            </a:r>
            <a:r>
              <a:rPr lang="fr-FR" b="1" dirty="0" smtClean="0">
                <a:solidFill>
                  <a:srgbClr val="FF0000"/>
                </a:solidFill>
              </a:rPr>
              <a:t> 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1500166" y="3988362"/>
            <a:ext cx="1581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infection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2847964" y="4000504"/>
            <a:ext cx="1581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FF0000"/>
                </a:solidFill>
              </a:rPr>
              <a:t>Infected</a:t>
            </a:r>
            <a:r>
              <a:rPr lang="fr-FR" b="1" dirty="0" smtClean="0">
                <a:solidFill>
                  <a:srgbClr val="FF0000"/>
                </a:solidFill>
              </a:rPr>
              <a:t> 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2847964" y="4286256"/>
            <a:ext cx="1581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FF0000"/>
                </a:solidFill>
              </a:rPr>
              <a:t>Lovely</a:t>
            </a:r>
            <a:r>
              <a:rPr lang="fr-FR" b="1" dirty="0" smtClean="0">
                <a:solidFill>
                  <a:srgbClr val="FF0000"/>
                </a:solidFill>
              </a:rPr>
              <a:t> / </a:t>
            </a:r>
            <a:r>
              <a:rPr lang="fr-FR" b="1" dirty="0" err="1" smtClean="0">
                <a:solidFill>
                  <a:srgbClr val="FF0000"/>
                </a:solidFill>
              </a:rPr>
              <a:t>loving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1571604" y="4559866"/>
            <a:ext cx="1581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performance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1571604" y="4845618"/>
            <a:ext cx="1581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FF0000"/>
                </a:solidFill>
              </a:rPr>
              <a:t>appearance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2847964" y="5131370"/>
            <a:ext cx="1581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FF0000"/>
                </a:solidFill>
              </a:rPr>
              <a:t>obedient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5429256" y="2000240"/>
            <a:ext cx="1581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FF0000"/>
                </a:solidFill>
              </a:rPr>
              <a:t>wisdom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6848492" y="2357430"/>
            <a:ext cx="1581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FF0000"/>
                </a:solidFill>
              </a:rPr>
              <a:t>miserable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5419732" y="2571744"/>
            <a:ext cx="1581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FF0000"/>
                </a:solidFill>
              </a:rPr>
              <a:t>orphanage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6848492" y="2928934"/>
            <a:ext cx="1581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FF0000"/>
                </a:solidFill>
              </a:rPr>
              <a:t>demanding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5276856" y="3143248"/>
            <a:ext cx="1581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FF0000"/>
                </a:solidFill>
              </a:rPr>
              <a:t>Savings</a:t>
            </a:r>
            <a:r>
              <a:rPr lang="fr-FR" b="1" dirty="0" smtClean="0">
                <a:solidFill>
                  <a:srgbClr val="FF0000"/>
                </a:solidFill>
              </a:rPr>
              <a:t>/</a:t>
            </a:r>
            <a:r>
              <a:rPr lang="fr-FR" b="1" dirty="0" err="1" smtClean="0">
                <a:solidFill>
                  <a:srgbClr val="FF0000"/>
                </a:solidFill>
              </a:rPr>
              <a:t>safety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6919930" y="3143248"/>
            <a:ext cx="1581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FF0000"/>
                </a:solidFill>
              </a:rPr>
              <a:t>Saved</a:t>
            </a:r>
            <a:r>
              <a:rPr lang="fr-FR" b="1" dirty="0" smtClean="0">
                <a:solidFill>
                  <a:srgbClr val="FF0000"/>
                </a:solidFill>
              </a:rPr>
              <a:t> /</a:t>
            </a:r>
            <a:r>
              <a:rPr lang="fr-FR" b="1" dirty="0" err="1" smtClean="0">
                <a:solidFill>
                  <a:srgbClr val="FF0000"/>
                </a:solidFill>
              </a:rPr>
              <a:t>safe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6786578" y="3429000"/>
            <a:ext cx="1581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FF0000"/>
                </a:solidFill>
              </a:rPr>
              <a:t>Addicted</a:t>
            </a:r>
            <a:r>
              <a:rPr lang="fr-FR" b="1" dirty="0" smtClean="0">
                <a:solidFill>
                  <a:srgbClr val="FF0000"/>
                </a:solidFill>
              </a:rPr>
              <a:t>/ive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6858016" y="3714752"/>
            <a:ext cx="1581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FF0000"/>
                </a:solidFill>
              </a:rPr>
              <a:t>hazardous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4348162" y="3988362"/>
            <a:ext cx="1581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Survive 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6858016" y="4286256"/>
            <a:ext cx="1581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FF0000"/>
                </a:solidFill>
              </a:rPr>
              <a:t>Pleased</a:t>
            </a:r>
            <a:r>
              <a:rPr lang="fr-FR" b="1" dirty="0" smtClean="0">
                <a:solidFill>
                  <a:srgbClr val="FF0000"/>
                </a:solidFill>
              </a:rPr>
              <a:t>/</a:t>
            </a:r>
            <a:r>
              <a:rPr lang="fr-FR" b="1" dirty="0" err="1" smtClean="0">
                <a:solidFill>
                  <a:srgbClr val="FF0000"/>
                </a:solidFill>
              </a:rPr>
              <a:t>ant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5429256" y="4572008"/>
            <a:ext cx="1581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Participation 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5357818" y="4845618"/>
            <a:ext cx="1581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FF0000"/>
                </a:solidFill>
              </a:rPr>
              <a:t>understanding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7010416" y="5131370"/>
            <a:ext cx="1581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FF0000"/>
                </a:solidFill>
              </a:rPr>
              <a:t>chained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6848492" y="4857760"/>
            <a:ext cx="1581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FF0000"/>
                </a:solidFill>
              </a:rPr>
              <a:t>understanding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7" name="Espace réservé du pied de page 36"/>
          <p:cNvSpPr>
            <a:spLocks noGrp="1"/>
          </p:cNvSpPr>
          <p:nvPr>
            <p:ph type="ftr" sz="quarter" idx="11"/>
          </p:nvPr>
        </p:nvSpPr>
        <p:spPr>
          <a:xfrm>
            <a:off x="3124200" y="5929330"/>
            <a:ext cx="2895600" cy="365125"/>
          </a:xfrm>
        </p:spPr>
        <p:txBody>
          <a:bodyPr/>
          <a:lstStyle/>
          <a:p>
            <a:r>
              <a:rPr lang="fr-FR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MR FETHY LETAIEF </a:t>
            </a:r>
            <a:endParaRPr lang="fr-FR" sz="1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22922" y="428604"/>
            <a:ext cx="8463920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428596" y="4786322"/>
            <a:ext cx="8286808" cy="1714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/>
          <p:cNvSpPr/>
          <p:nvPr/>
        </p:nvSpPr>
        <p:spPr>
          <a:xfrm>
            <a:off x="3643306" y="1538278"/>
            <a:ext cx="714380" cy="461962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6357950" y="1571612"/>
            <a:ext cx="714380" cy="461962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7429520" y="2214554"/>
            <a:ext cx="857256" cy="461962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/>
          <p:cNvSpPr/>
          <p:nvPr/>
        </p:nvSpPr>
        <p:spPr>
          <a:xfrm>
            <a:off x="4214810" y="2752724"/>
            <a:ext cx="1000132" cy="461962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/>
          <p:cNvSpPr/>
          <p:nvPr/>
        </p:nvSpPr>
        <p:spPr>
          <a:xfrm>
            <a:off x="2643174" y="3395666"/>
            <a:ext cx="714380" cy="461962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/>
          <p:cNvSpPr/>
          <p:nvPr/>
        </p:nvSpPr>
        <p:spPr>
          <a:xfrm>
            <a:off x="5072066" y="3429000"/>
            <a:ext cx="714380" cy="461962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/>
          <p:cNvSpPr txBox="1"/>
          <p:nvPr/>
        </p:nvSpPr>
        <p:spPr>
          <a:xfrm>
            <a:off x="428596" y="4988494"/>
            <a:ext cx="3214710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To </a:t>
            </a:r>
            <a:r>
              <a:rPr lang="fr-FR" b="1" dirty="0" err="1" smtClean="0">
                <a:solidFill>
                  <a:srgbClr val="FF0000"/>
                </a:solidFill>
              </a:rPr>
              <a:t>fight</a:t>
            </a:r>
            <a:r>
              <a:rPr lang="fr-FR" b="1" dirty="0" smtClean="0">
                <a:solidFill>
                  <a:srgbClr val="FF0000"/>
                </a:solidFill>
              </a:rPr>
              <a:t> = to </a:t>
            </a:r>
            <a:r>
              <a:rPr lang="fr-FR" b="1" dirty="0" err="1" smtClean="0">
                <a:solidFill>
                  <a:srgbClr val="FF0000"/>
                </a:solidFill>
              </a:rPr>
              <a:t>quarrel</a:t>
            </a:r>
            <a:r>
              <a:rPr lang="fr-FR" b="1" dirty="0" smtClean="0">
                <a:solidFill>
                  <a:srgbClr val="FF0000"/>
                </a:solidFill>
              </a:rPr>
              <a:t> = to argue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428596" y="5568751"/>
            <a:ext cx="3214710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More + THAN </a:t>
            </a:r>
          </a:p>
          <a:p>
            <a:r>
              <a:rPr lang="fr-FR" b="1" dirty="0" err="1" smtClean="0">
                <a:solidFill>
                  <a:srgbClr val="FF0000"/>
                </a:solidFill>
              </a:rPr>
              <a:t>Many</a:t>
            </a:r>
            <a:r>
              <a:rPr lang="fr-FR" b="1" dirty="0" smtClean="0">
                <a:solidFill>
                  <a:srgbClr val="FF0000"/>
                </a:solidFill>
              </a:rPr>
              <a:t>+ plural </a:t>
            </a:r>
            <a:r>
              <a:rPr lang="fr-FR" b="1" dirty="0" err="1" smtClean="0">
                <a:solidFill>
                  <a:srgbClr val="FF0000"/>
                </a:solidFill>
              </a:rPr>
              <a:t>noun</a:t>
            </a:r>
            <a:r>
              <a:rPr lang="fr-FR" b="1" dirty="0" smtClean="0">
                <a:solidFill>
                  <a:srgbClr val="FF0000"/>
                </a:solidFill>
              </a:rPr>
              <a:t> 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4500562" y="4929198"/>
            <a:ext cx="3929090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FF0000"/>
                </a:solidFill>
              </a:rPr>
              <a:t>Parallelism</a:t>
            </a:r>
            <a:r>
              <a:rPr lang="fr-FR" b="1" dirty="0" smtClean="0">
                <a:solidFill>
                  <a:srgbClr val="FF0000"/>
                </a:solidFill>
              </a:rPr>
              <a:t> : </a:t>
            </a:r>
            <a:r>
              <a:rPr lang="fr-FR" b="1" dirty="0" err="1" smtClean="0">
                <a:solidFill>
                  <a:srgbClr val="FF0000"/>
                </a:solidFill>
              </a:rPr>
              <a:t>adj</a:t>
            </a:r>
            <a:r>
              <a:rPr lang="fr-FR" b="1" dirty="0" smtClean="0">
                <a:solidFill>
                  <a:srgbClr val="FF0000"/>
                </a:solidFill>
              </a:rPr>
              <a:t> and </a:t>
            </a:r>
            <a:r>
              <a:rPr lang="fr-FR" b="1" dirty="0" err="1" smtClean="0">
                <a:solidFill>
                  <a:srgbClr val="FF0000"/>
                </a:solidFill>
              </a:rPr>
              <a:t>adj</a:t>
            </a:r>
            <a:r>
              <a:rPr lang="fr-FR" b="1" dirty="0" smtClean="0">
                <a:solidFill>
                  <a:srgbClr val="FF0000"/>
                </a:solidFill>
              </a:rPr>
              <a:t> / </a:t>
            </a:r>
            <a:r>
              <a:rPr lang="fr-FR" b="1" dirty="0" err="1" smtClean="0">
                <a:solidFill>
                  <a:srgbClr val="FF0000"/>
                </a:solidFill>
              </a:rPr>
              <a:t>noun</a:t>
            </a:r>
            <a:r>
              <a:rPr lang="fr-FR" b="1" dirty="0" smtClean="0">
                <a:solidFill>
                  <a:srgbClr val="FF0000"/>
                </a:solidFill>
              </a:rPr>
              <a:t> and </a:t>
            </a:r>
            <a:r>
              <a:rPr lang="fr-FR" b="1" dirty="0" err="1" smtClean="0">
                <a:solidFill>
                  <a:srgbClr val="FF0000"/>
                </a:solidFill>
              </a:rPr>
              <a:t>noun</a:t>
            </a:r>
            <a:r>
              <a:rPr lang="fr-FR" b="1" dirty="0" smtClean="0">
                <a:solidFill>
                  <a:srgbClr val="FF0000"/>
                </a:solidFill>
              </a:rPr>
              <a:t> / </a:t>
            </a:r>
            <a:r>
              <a:rPr lang="fr-FR" b="1" dirty="0" err="1" smtClean="0">
                <a:solidFill>
                  <a:srgbClr val="FF0000"/>
                </a:solidFill>
              </a:rPr>
              <a:t>adverb</a:t>
            </a:r>
            <a:r>
              <a:rPr lang="fr-FR" b="1" dirty="0" smtClean="0">
                <a:solidFill>
                  <a:srgbClr val="FF0000"/>
                </a:solidFill>
              </a:rPr>
              <a:t> and </a:t>
            </a:r>
            <a:r>
              <a:rPr lang="fr-FR" b="1" dirty="0" err="1" smtClean="0">
                <a:solidFill>
                  <a:srgbClr val="FF0000"/>
                </a:solidFill>
              </a:rPr>
              <a:t>adverb</a:t>
            </a:r>
            <a:r>
              <a:rPr lang="fr-FR" b="1" dirty="0" smtClean="0">
                <a:solidFill>
                  <a:srgbClr val="FF0000"/>
                </a:solidFill>
              </a:rPr>
              <a:t> 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4429124" y="5845750"/>
            <a:ext cx="4000528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FF0000"/>
                </a:solidFill>
              </a:rPr>
              <a:t>Used</a:t>
            </a:r>
            <a:r>
              <a:rPr lang="fr-FR" b="1" dirty="0" smtClean="0">
                <a:solidFill>
                  <a:srgbClr val="FF0000"/>
                </a:solidFill>
              </a:rPr>
              <a:t> to + </a:t>
            </a:r>
            <a:r>
              <a:rPr lang="fr-FR" b="1" dirty="0" err="1" smtClean="0">
                <a:solidFill>
                  <a:srgbClr val="FF0000"/>
                </a:solidFill>
              </a:rPr>
              <a:t>bare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b="1" dirty="0" err="1" smtClean="0">
                <a:solidFill>
                  <a:srgbClr val="FF0000"/>
                </a:solidFill>
              </a:rPr>
              <a:t>inf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b="1" dirty="0" smtClean="0">
                <a:solidFill>
                  <a:srgbClr val="FF0000"/>
                </a:solidFill>
                <a:sym typeface="Wingdings" pitchFamily="2" charset="2"/>
              </a:rPr>
              <a:t> habit in the </a:t>
            </a:r>
            <a:r>
              <a:rPr lang="fr-FR" b="1" dirty="0" err="1" smtClean="0">
                <a:solidFill>
                  <a:srgbClr val="FF0000"/>
                </a:solidFill>
                <a:sym typeface="Wingdings" pitchFamily="2" charset="2"/>
              </a:rPr>
              <a:t>past</a:t>
            </a:r>
            <a:r>
              <a:rPr lang="fr-FR" b="1" dirty="0" smtClean="0">
                <a:solidFill>
                  <a:srgbClr val="FF0000"/>
                </a:solidFill>
                <a:sym typeface="Wingdings" pitchFamily="2" charset="2"/>
              </a:rPr>
              <a:t> 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8" name="Espace réservé du pied de page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MR FETHY LETAIEF </a:t>
            </a:r>
            <a:endParaRPr lang="fr-FR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1" animBg="1"/>
      <p:bldP spid="8" grpId="1" animBg="1"/>
      <p:bldP spid="9" grpId="1" animBg="1"/>
      <p:bldP spid="10" grpId="1" animBg="1"/>
      <p:bldP spid="11" grpId="1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7320" y="285729"/>
            <a:ext cx="9151319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ZoneTexte 5"/>
          <p:cNvSpPr txBox="1"/>
          <p:nvPr/>
        </p:nvSpPr>
        <p:spPr>
          <a:xfrm>
            <a:off x="2500298" y="3714752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4071934" y="3714752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E 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643570" y="3714752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B 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358082" y="3714752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A 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571472" y="4324657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 smtClean="0">
                <a:solidFill>
                  <a:srgbClr val="FF0000"/>
                </a:solidFill>
              </a:rPr>
              <a:t>Want</a:t>
            </a:r>
            <a:r>
              <a:rPr lang="fr-FR" sz="2400" b="1" dirty="0">
                <a:solidFill>
                  <a:srgbClr val="FF0000"/>
                </a:solidFill>
              </a:rPr>
              <a:t> </a:t>
            </a:r>
            <a:r>
              <a:rPr lang="fr-FR" sz="2400" b="1" dirty="0" smtClean="0">
                <a:solidFill>
                  <a:srgbClr val="FF0000"/>
                </a:solidFill>
              </a:rPr>
              <a:t>  / Manage /Plan /</a:t>
            </a:r>
            <a:r>
              <a:rPr lang="fr-FR" sz="2400" b="1" dirty="0" err="1" smtClean="0">
                <a:solidFill>
                  <a:srgbClr val="FF0000"/>
                </a:solidFill>
              </a:rPr>
              <a:t>expect</a:t>
            </a:r>
            <a:r>
              <a:rPr lang="fr-FR" sz="2400" b="1" dirty="0" smtClean="0">
                <a:solidFill>
                  <a:srgbClr val="FF0000"/>
                </a:solidFill>
              </a:rPr>
              <a:t> /promise /</a:t>
            </a:r>
            <a:r>
              <a:rPr lang="fr-FR" sz="2400" b="1" dirty="0" err="1" smtClean="0">
                <a:solidFill>
                  <a:srgbClr val="FF0000"/>
                </a:solidFill>
              </a:rPr>
              <a:t>allow</a:t>
            </a:r>
            <a:r>
              <a:rPr lang="fr-FR" sz="2400" b="1" dirty="0" smtClean="0">
                <a:solidFill>
                  <a:srgbClr val="FF0000"/>
                </a:solidFill>
              </a:rPr>
              <a:t> + to do 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571472" y="4681847"/>
            <a:ext cx="8358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 smtClean="0">
                <a:solidFill>
                  <a:srgbClr val="FF0000"/>
                </a:solidFill>
              </a:rPr>
              <a:t>Modals</a:t>
            </a:r>
            <a:r>
              <a:rPr lang="fr-FR" sz="2400" b="1" dirty="0" smtClean="0">
                <a:solidFill>
                  <a:srgbClr val="FF0000"/>
                </a:solidFill>
              </a:rPr>
              <a:t> (  must , </a:t>
            </a:r>
            <a:r>
              <a:rPr lang="fr-FR" sz="2400" b="1" dirty="0" err="1" smtClean="0">
                <a:solidFill>
                  <a:srgbClr val="FF0000"/>
                </a:solidFill>
              </a:rPr>
              <a:t>can</a:t>
            </a:r>
            <a:r>
              <a:rPr lang="fr-FR" sz="2400" b="1" dirty="0" smtClean="0">
                <a:solidFill>
                  <a:srgbClr val="FF0000"/>
                </a:solidFill>
              </a:rPr>
              <a:t> , </a:t>
            </a:r>
            <a:r>
              <a:rPr lang="fr-FR" sz="2400" b="1" dirty="0" err="1" smtClean="0">
                <a:solidFill>
                  <a:srgbClr val="FF0000"/>
                </a:solidFill>
              </a:rPr>
              <a:t>may</a:t>
            </a:r>
            <a:r>
              <a:rPr lang="fr-FR" sz="2400" b="1" dirty="0" smtClean="0">
                <a:solidFill>
                  <a:srgbClr val="FF0000"/>
                </a:solidFill>
              </a:rPr>
              <a:t> , </a:t>
            </a:r>
            <a:r>
              <a:rPr lang="fr-FR" sz="2400" b="1" dirty="0" err="1" smtClean="0">
                <a:solidFill>
                  <a:srgbClr val="FF0000"/>
                </a:solidFill>
              </a:rPr>
              <a:t>might</a:t>
            </a:r>
            <a:r>
              <a:rPr lang="fr-FR" sz="2400" b="1" dirty="0" smtClean="0">
                <a:solidFill>
                  <a:srgbClr val="FF0000"/>
                </a:solidFill>
              </a:rPr>
              <a:t> , </a:t>
            </a:r>
            <a:r>
              <a:rPr lang="fr-FR" sz="2400" b="1" dirty="0" err="1" smtClean="0">
                <a:solidFill>
                  <a:srgbClr val="FF0000"/>
                </a:solidFill>
              </a:rPr>
              <a:t>should</a:t>
            </a:r>
            <a:r>
              <a:rPr lang="fr-FR" sz="2400" b="1" dirty="0" smtClean="0">
                <a:solidFill>
                  <a:srgbClr val="FF0000"/>
                </a:solidFill>
              </a:rPr>
              <a:t> , </a:t>
            </a:r>
            <a:r>
              <a:rPr lang="fr-FR" sz="2400" b="1" dirty="0" err="1" smtClean="0">
                <a:solidFill>
                  <a:srgbClr val="FF0000"/>
                </a:solidFill>
              </a:rPr>
              <a:t>could</a:t>
            </a:r>
            <a:r>
              <a:rPr lang="fr-FR" sz="2400" b="1" dirty="0" smtClean="0">
                <a:solidFill>
                  <a:srgbClr val="FF0000"/>
                </a:solidFill>
              </a:rPr>
              <a:t> )  +  do 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571472" y="5110475"/>
            <a:ext cx="8358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Let   +  do 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571472" y="5539103"/>
            <a:ext cx="8358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help   +  do / to do  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MR FETHY LETAIEF </a:t>
            </a:r>
            <a:endParaRPr lang="fr-FR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-40000"/>
          </a:blip>
          <a:srcRect/>
          <a:stretch>
            <a:fillRect/>
          </a:stretch>
        </p:blipFill>
        <p:spPr bwMode="auto">
          <a:xfrm>
            <a:off x="183685" y="571480"/>
            <a:ext cx="8817472" cy="4091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ZoneTexte 4"/>
          <p:cNvSpPr txBox="1"/>
          <p:nvPr/>
        </p:nvSpPr>
        <p:spPr>
          <a:xfrm>
            <a:off x="6929454" y="2357430"/>
            <a:ext cx="1357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bg1"/>
                </a:solidFill>
              </a:rPr>
              <a:t>help 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428860" y="2395831"/>
            <a:ext cx="1357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>
                <a:solidFill>
                  <a:schemeClr val="bg1"/>
                </a:solidFill>
              </a:rPr>
              <a:t>a</a:t>
            </a:r>
            <a:r>
              <a:rPr lang="fr-FR" sz="2400" b="1" dirty="0" err="1" smtClean="0">
                <a:solidFill>
                  <a:schemeClr val="bg1"/>
                </a:solidFill>
              </a:rPr>
              <a:t>fter</a:t>
            </a:r>
            <a:r>
              <a:rPr lang="fr-FR" sz="2400" b="1" dirty="0" smtClean="0">
                <a:solidFill>
                  <a:schemeClr val="bg1"/>
                </a:solidFill>
              </a:rPr>
              <a:t> 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786314" y="2967335"/>
            <a:ext cx="1357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 smtClean="0">
                <a:solidFill>
                  <a:schemeClr val="bg1"/>
                </a:solidFill>
              </a:rPr>
              <a:t>others</a:t>
            </a:r>
            <a:r>
              <a:rPr lang="fr-FR" sz="2400" b="1" dirty="0" smtClean="0">
                <a:solidFill>
                  <a:schemeClr val="bg1"/>
                </a:solidFill>
              </a:rPr>
              <a:t> 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214414" y="3571876"/>
            <a:ext cx="1357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 smtClean="0">
                <a:solidFill>
                  <a:schemeClr val="bg1"/>
                </a:solidFill>
              </a:rPr>
              <a:t>easiest</a:t>
            </a:r>
            <a:r>
              <a:rPr lang="fr-FR" sz="2400" b="1" dirty="0" smtClean="0">
                <a:solidFill>
                  <a:schemeClr val="bg1"/>
                </a:solidFill>
              </a:rPr>
              <a:t> 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6072198" y="3571876"/>
            <a:ext cx="1357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 smtClean="0">
                <a:solidFill>
                  <a:schemeClr val="bg1"/>
                </a:solidFill>
              </a:rPr>
              <a:t>ironing</a:t>
            </a:r>
            <a:r>
              <a:rPr lang="fr-FR" sz="2400" b="1" dirty="0" smtClean="0">
                <a:solidFill>
                  <a:schemeClr val="bg1"/>
                </a:solidFill>
              </a:rPr>
              <a:t> 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214414" y="4143380"/>
            <a:ext cx="1357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 smtClean="0">
                <a:solidFill>
                  <a:schemeClr val="bg1"/>
                </a:solidFill>
              </a:rPr>
              <a:t>think</a:t>
            </a:r>
            <a:r>
              <a:rPr lang="fr-FR" sz="2400" b="1" dirty="0" smtClean="0">
                <a:solidFill>
                  <a:schemeClr val="bg1"/>
                </a:solidFill>
              </a:rPr>
              <a:t> 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MR FETHY LETAIEF </a:t>
            </a:r>
            <a:endParaRPr lang="fr-FR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142900"/>
            <a:ext cx="8229600" cy="785818"/>
          </a:xfrm>
        </p:spPr>
        <p:txBody>
          <a:bodyPr>
            <a:normAutofit/>
          </a:bodyPr>
          <a:lstStyle/>
          <a:p>
            <a:r>
              <a:rPr lang="fr-FR" sz="1800" b="1" dirty="0" err="1" smtClean="0">
                <a:solidFill>
                  <a:srgbClr val="0070C0"/>
                </a:solidFill>
              </a:rPr>
              <a:t>Useful</a:t>
            </a:r>
            <a:r>
              <a:rPr lang="fr-FR" sz="1800" b="1" dirty="0" smtClean="0">
                <a:solidFill>
                  <a:srgbClr val="0070C0"/>
                </a:solidFill>
              </a:rPr>
              <a:t> </a:t>
            </a:r>
            <a:r>
              <a:rPr lang="fr-FR" sz="1800" b="1" dirty="0" err="1" smtClean="0">
                <a:solidFill>
                  <a:srgbClr val="0070C0"/>
                </a:solidFill>
              </a:rPr>
              <a:t>ideas</a:t>
            </a:r>
            <a:r>
              <a:rPr lang="fr-FR" sz="1800" b="1" dirty="0" smtClean="0">
                <a:solidFill>
                  <a:srgbClr val="0070C0"/>
                </a:solidFill>
              </a:rPr>
              <a:t> for </a:t>
            </a:r>
            <a:r>
              <a:rPr lang="fr-FR" sz="1800" b="1" dirty="0" err="1" smtClean="0">
                <a:solidFill>
                  <a:srgbClr val="0070C0"/>
                </a:solidFill>
              </a:rPr>
              <a:t>writing</a:t>
            </a:r>
            <a:r>
              <a:rPr lang="fr-FR" sz="1800" b="1" dirty="0" smtClean="0">
                <a:solidFill>
                  <a:srgbClr val="0070C0"/>
                </a:solidFill>
              </a:rPr>
              <a:t> </a:t>
            </a:r>
            <a:endParaRPr lang="fr-FR" sz="1800" b="1" dirty="0">
              <a:solidFill>
                <a:srgbClr val="0070C0"/>
              </a:solidFill>
            </a:endParaRPr>
          </a:p>
        </p:txBody>
      </p:sp>
      <p:graphicFrame>
        <p:nvGraphicFramePr>
          <p:cNvPr id="8" name="Espace réservé du contenu 7"/>
          <p:cNvGraphicFramePr>
            <a:graphicFrameLocks noGrp="1"/>
          </p:cNvGraphicFramePr>
          <p:nvPr>
            <p:ph idx="1"/>
          </p:nvPr>
        </p:nvGraphicFramePr>
        <p:xfrm>
          <a:off x="214282" y="500042"/>
          <a:ext cx="8715436" cy="6289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7718"/>
                <a:gridCol w="4357718"/>
              </a:tblGrid>
              <a:tr h="407190">
                <a:tc>
                  <a:txBody>
                    <a:bodyPr/>
                    <a:lstStyle/>
                    <a:p>
                      <a:r>
                        <a:rPr lang="fr-FR" sz="2000" b="1" dirty="0" err="1" smtClean="0"/>
                        <a:t>Advice</a:t>
                      </a:r>
                      <a:r>
                        <a:rPr lang="fr-FR" sz="2000" b="1" dirty="0" smtClean="0"/>
                        <a:t> to teenagers 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b="1" dirty="0" err="1" smtClean="0"/>
                        <a:t>Advice</a:t>
                      </a:r>
                      <a:r>
                        <a:rPr lang="fr-FR" sz="2000" b="1" baseline="0" dirty="0" smtClean="0"/>
                        <a:t> to parents </a:t>
                      </a:r>
                      <a:endParaRPr lang="fr-FR" sz="2000" b="1" dirty="0"/>
                    </a:p>
                  </a:txBody>
                  <a:tcPr/>
                </a:tc>
              </a:tr>
              <a:tr h="5522164">
                <a:tc>
                  <a:txBody>
                    <a:bodyPr/>
                    <a:lstStyle/>
                    <a:p>
                      <a:pPr lvl="0" rtl="0">
                        <a:buFont typeface="Wingdings" pitchFamily="2" charset="2"/>
                        <a:buChar char="ü"/>
                      </a:pP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show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them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you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are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grown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up and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reliable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lvl="0">
                        <a:buFont typeface="Wingdings" pitchFamily="2" charset="2"/>
                        <a:buChar char="ü"/>
                      </a:pP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sit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them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and talk to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them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calmely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and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respectfully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lvl="0">
                        <a:buFont typeface="Wingdings" pitchFamily="2" charset="2"/>
                        <a:buChar char="ü"/>
                      </a:pP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strengthen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your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relationship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by sharing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family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roles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and show how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responsible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you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are</a:t>
                      </a:r>
                    </a:p>
                    <a:p>
                      <a:pPr lvl="0">
                        <a:buFont typeface="Wingdings" pitchFamily="2" charset="2"/>
                        <a:buChar char="ü"/>
                      </a:pP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try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to 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less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demanding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and more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understanding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lvl="0">
                        <a:buFont typeface="Wingdings" pitchFamily="2" charset="2"/>
                        <a:buChar char="ü"/>
                      </a:pP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explain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to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them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that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life has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changed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and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that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requires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change of attitude </a:t>
                      </a:r>
                    </a:p>
                    <a:p>
                      <a:pPr lvl="0">
                        <a:buFont typeface="Wingdings" pitchFamily="2" charset="2"/>
                        <a:buChar char="ü"/>
                      </a:pP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make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them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feel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proud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of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you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by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doing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well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at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school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lvl="0">
                        <a:buFont typeface="Wingdings" pitchFamily="2" charset="2"/>
                        <a:buChar char="ü"/>
                      </a:pP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coopertaive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and show how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supportive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you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are </a:t>
                      </a:r>
                    </a:p>
                    <a:p>
                      <a:pPr lvl="0">
                        <a:buFont typeface="Wingdings" pitchFamily="2" charset="2"/>
                        <a:buChar char="ü"/>
                      </a:pP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shouting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and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arguing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is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useless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and maya dd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mud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to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clay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make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things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worse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</a:p>
                    <a:p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rtl="0">
                        <a:buFont typeface="Wingdings" pitchFamily="2" charset="2"/>
                        <a:buChar char="ü"/>
                      </a:pP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you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ought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to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good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listeners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and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try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to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understand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and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give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them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the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opportunity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to talk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it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out</a:t>
                      </a:r>
                    </a:p>
                    <a:p>
                      <a:pPr lvl="0">
                        <a:buFont typeface="Wingdings" pitchFamily="2" charset="2"/>
                        <a:buChar char="ü"/>
                      </a:pP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closer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to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them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and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make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them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feel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at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ease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with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you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comfortable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lvl="0">
                        <a:buFont typeface="Wingdings" pitchFamily="2" charset="2"/>
                        <a:buChar char="ü"/>
                      </a:pP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show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them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your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affection and care and stand by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them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in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their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troubles </a:t>
                      </a:r>
                    </a:p>
                    <a:p>
                      <a:pPr lvl="0">
                        <a:buFont typeface="Wingdings" pitchFamily="2" charset="2"/>
                        <a:buChar char="ü"/>
                      </a:pP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try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to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cover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their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expenses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reasonably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to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make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them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feel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equal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to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their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peers</a:t>
                      </a:r>
                      <a:endParaRPr lang="fr-FR" sz="20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Wingdings" pitchFamily="2" charset="2"/>
                        <a:buChar char="ü"/>
                      </a:pP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don’t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make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them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feel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misunderstood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or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neglected</a:t>
                      </a:r>
                      <a:endParaRPr lang="fr-FR" sz="20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Wingdings" pitchFamily="2" charset="2"/>
                        <a:buChar char="ü"/>
                      </a:pP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assign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tasks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roles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 to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them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to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make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them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feel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essential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family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members</a:t>
                      </a:r>
                      <a:endParaRPr lang="fr-FR" sz="20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violence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is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not the right solution ,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it’s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better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to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discuss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things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FR" sz="20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MR FETHY LETAIEF </a:t>
            </a:r>
            <a:endParaRPr lang="fr-FR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357166"/>
          <a:ext cx="8229600" cy="63031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42047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Pocket money 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Sharing </a:t>
                      </a:r>
                      <a:r>
                        <a:rPr lang="fr-FR" sz="2000" b="1" dirty="0" err="1" smtClean="0"/>
                        <a:t>with</a:t>
                      </a:r>
                      <a:r>
                        <a:rPr lang="fr-FR" sz="2000" b="1" dirty="0" smtClean="0"/>
                        <a:t> the </a:t>
                      </a:r>
                      <a:r>
                        <a:rPr lang="fr-FR" sz="2000" b="1" dirty="0" err="1" smtClean="0"/>
                        <a:t>housework</a:t>
                      </a:r>
                      <a:r>
                        <a:rPr lang="fr-FR" sz="2000" b="1" dirty="0" smtClean="0"/>
                        <a:t> </a:t>
                      </a:r>
                      <a:endParaRPr lang="fr-FR" sz="2000" b="1" dirty="0"/>
                    </a:p>
                  </a:txBody>
                  <a:tcPr/>
                </a:tc>
              </a:tr>
              <a:tr h="5080252">
                <a:tc>
                  <a:txBody>
                    <a:bodyPr/>
                    <a:lstStyle/>
                    <a:p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Parents : </a:t>
                      </a:r>
                    </a:p>
                    <a:p>
                      <a:pPr lvl="0">
                        <a:buFont typeface="Wingdings" pitchFamily="2" charset="2"/>
                        <a:buChar char="ü"/>
                      </a:pP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teach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your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kids the value of money and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that’s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hard –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making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lvl="0">
                        <a:buFont typeface="Wingdings" pitchFamily="2" charset="2"/>
                        <a:buChar char="ü"/>
                      </a:pP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neither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mean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nor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very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generous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,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make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them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feel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responsible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about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their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spending</a:t>
                      </a:r>
                      <a:endParaRPr lang="fr-FR" sz="20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Wingdings" pitchFamily="2" charset="2"/>
                        <a:buChar char="ü"/>
                      </a:pP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giving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allowance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makes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kids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feel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important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members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of the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family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lvl="0">
                        <a:buFont typeface="Wingdings" pitchFamily="2" charset="2"/>
                        <a:buChar char="ü"/>
                      </a:pP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give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them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extra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pocket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money in case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they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help more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with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the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housework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kids : </a:t>
                      </a:r>
                    </a:p>
                    <a:p>
                      <a:pPr lvl="0">
                        <a:buFont typeface="Wingdings" pitchFamily="2" charset="2"/>
                        <a:buChar char="ü"/>
                      </a:pP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show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them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you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are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responsible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enough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to deal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well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with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the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pocket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money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you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get</a:t>
                      </a:r>
                      <a:endParaRPr lang="fr-FR" sz="20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Wingdings" pitchFamily="2" charset="2"/>
                        <a:buChar char="ü"/>
                      </a:pP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save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part of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your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pocket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money 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avoid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being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demanding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and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try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to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thoughtful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and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understanding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rtl="0">
                        <a:buFont typeface="Wingdings" pitchFamily="2" charset="2"/>
                        <a:buChar char="ü"/>
                      </a:pP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burden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of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housework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shouldn’t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fall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on one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member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of the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family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lvl="0">
                        <a:buFont typeface="Wingdings" pitchFamily="2" charset="2"/>
                        <a:buChar char="ü"/>
                      </a:pP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standing by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each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others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strengthens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family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ties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and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makes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members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feel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closer</a:t>
                      </a:r>
                      <a:endParaRPr lang="fr-FR" sz="20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Wingdings" pitchFamily="2" charset="2"/>
                        <a:buChar char="ü"/>
                      </a:pP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taking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 part in the house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chores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teaches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kids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responsibility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and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prepares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them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for the future</a:t>
                      </a:r>
                    </a:p>
                    <a:p>
                      <a:pPr lvl="0">
                        <a:buFont typeface="Wingdings" pitchFamily="2" charset="2"/>
                        <a:buChar char="ü"/>
                      </a:pP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there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will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less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conflicts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and arguments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between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family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members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namely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the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husband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and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wife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if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everyone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helps</a:t>
                      </a:r>
                      <a:endParaRPr lang="fr-FR" sz="20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Font typeface="Wingdings" pitchFamily="2" charset="2"/>
                        <a:buChar char="ü"/>
                      </a:pP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sharing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means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caring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and in a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family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dividing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tasks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makes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the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housework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easier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family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cooperation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is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necessary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to have a warm and favorable  </a:t>
                      </a:r>
                      <a:r>
                        <a:rPr lang="fr-FR" sz="20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atmosphere</a:t>
                      </a:r>
                      <a:r>
                        <a:rPr lang="fr-FR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FR" sz="20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24200" y="-24"/>
            <a:ext cx="2895600" cy="365125"/>
          </a:xfrm>
        </p:spPr>
        <p:txBody>
          <a:bodyPr/>
          <a:lstStyle/>
          <a:p>
            <a:r>
              <a:rPr lang="fr-FR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MR FETHY LETAIEF </a:t>
            </a:r>
            <a:endParaRPr lang="fr-FR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732</Words>
  <Application>Microsoft Office PowerPoint</Application>
  <PresentationFormat>Affichage à l'écran (4:3)</PresentationFormat>
  <Paragraphs>160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Thème Office</vt:lpstr>
      <vt:lpstr>Mr Fethy Letaief M1interctive revision </vt:lpstr>
      <vt:lpstr>   Complete the table with the right preposition  to – in – up – about – of – on – out  </vt:lpstr>
      <vt:lpstr>Module 1 Lexis  </vt:lpstr>
      <vt:lpstr>Diapositive 4</vt:lpstr>
      <vt:lpstr>Diapositive 5</vt:lpstr>
      <vt:lpstr>Diapositive 6</vt:lpstr>
      <vt:lpstr>Diapositive 7</vt:lpstr>
      <vt:lpstr>Useful ideas for writing </vt:lpstr>
      <vt:lpstr>Diapositive 9</vt:lpstr>
      <vt:lpstr>Home safesty </vt:lpstr>
      <vt:lpstr>Suggested topic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Complete the table with the right preposition   to – in – up – about – of – on – out</dc:title>
  <dc:creator>HP1</dc:creator>
  <cp:lastModifiedBy>HP1</cp:lastModifiedBy>
  <cp:revision>23</cp:revision>
  <dcterms:created xsi:type="dcterms:W3CDTF">2020-06-07T11:18:20Z</dcterms:created>
  <dcterms:modified xsi:type="dcterms:W3CDTF">2020-06-20T19:15:29Z</dcterms:modified>
</cp:coreProperties>
</file>